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8"/>
  </p:notesMasterIdLst>
  <p:sldIdLst>
    <p:sldId id="267" r:id="rId2"/>
    <p:sldId id="268" r:id="rId3"/>
    <p:sldId id="269" r:id="rId4"/>
    <p:sldId id="270" r:id="rId5"/>
    <p:sldId id="27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5"/>
    <p:restoredTop sz="94599"/>
  </p:normalViewPr>
  <p:slideViewPr>
    <p:cSldViewPr snapToGrid="0" snapToObjects="1">
      <p:cViewPr varScale="1">
        <p:scale>
          <a:sx n="145" d="100"/>
          <a:sy n="145" d="100"/>
        </p:scale>
        <p:origin x="192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A74AC-7057-B849-AB48-A628F56A0B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E34B-06E5-F84C-ABFC-0D560442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1E34B-06E5-F84C-ABFC-0D560442F1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9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7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7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4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4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A5A7-7C25-794E-8E68-70FBFA674572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B92E-8787-3C4F-9849-3F00933E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F925-4C37-F442-8DA6-34D8AA7D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8" y="31531"/>
            <a:ext cx="10515600" cy="734247"/>
          </a:xfrm>
        </p:spPr>
        <p:txBody>
          <a:bodyPr>
            <a:normAutofit/>
          </a:bodyPr>
          <a:lstStyle/>
          <a:p>
            <a:r>
              <a:rPr lang="en-US" sz="3200" dirty="0"/>
              <a:t>Civil War 1860-65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331E-1041-294F-A826-1D3F8CFC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9959"/>
            <a:ext cx="12192000" cy="57039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1860-- </a:t>
            </a:r>
            <a:r>
              <a:rPr lang="en-US" dirty="0" err="1"/>
              <a:t>Repub</a:t>
            </a:r>
            <a:r>
              <a:rPr lang="en-US" dirty="0"/>
              <a:t> Abraham Lincoln (IL) </a:t>
            </a:r>
          </a:p>
          <a:p>
            <a:pPr marL="0" indent="0">
              <a:buNone/>
            </a:pPr>
            <a:r>
              <a:rPr lang="en-US" dirty="0"/>
              <a:t>elected </a:t>
            </a:r>
            <a:r>
              <a:rPr lang="en-US" dirty="0" err="1"/>
              <a:t>pres</a:t>
            </a:r>
            <a:endParaRPr lang="en-US" dirty="0"/>
          </a:p>
          <a:p>
            <a:r>
              <a:rPr lang="en-US" dirty="0"/>
              <a:t>1860 SC succession; then 1861 MS, FL, </a:t>
            </a:r>
          </a:p>
          <a:p>
            <a:pPr marL="0" indent="0">
              <a:buNone/>
            </a:pPr>
            <a:r>
              <a:rPr lang="en-US" dirty="0"/>
              <a:t>AL, GA, LA, TX</a:t>
            </a:r>
          </a:p>
          <a:p>
            <a:endParaRPr lang="en-US" dirty="0"/>
          </a:p>
          <a:p>
            <a:r>
              <a:rPr lang="en-US" dirty="0"/>
              <a:t>Confederate States of America</a:t>
            </a:r>
          </a:p>
          <a:p>
            <a:r>
              <a:rPr lang="en-US" dirty="0"/>
              <a:t>Jefferson Davis (Pres); Richmond Capital</a:t>
            </a:r>
          </a:p>
          <a:p>
            <a:r>
              <a:rPr lang="en-US" dirty="0"/>
              <a:t>April, 1861—Confed attack on Fort Sumter</a:t>
            </a:r>
          </a:p>
          <a:p>
            <a:r>
              <a:rPr lang="en-US" dirty="0"/>
              <a:t>VA, NC, AR, TN join Confed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A20B4-7E44-DD45-AF65-9615F8F4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923" y="511791"/>
            <a:ext cx="2568129" cy="3859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C5D33-D7CE-B241-823E-7A611D710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537" y="2055239"/>
            <a:ext cx="2838125" cy="3622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5AA668-BBCF-CE4F-AEA1-6891724AAE52}"/>
              </a:ext>
            </a:extLst>
          </p:cNvPr>
          <p:cNvSpPr txBox="1"/>
          <p:nvPr/>
        </p:nvSpPr>
        <p:spPr>
          <a:xfrm>
            <a:off x="6810703" y="4487917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Lincoln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B0135-DEDF-CD4D-BB80-CDA3CFA188C4}"/>
              </a:ext>
            </a:extLst>
          </p:cNvPr>
          <p:cNvSpPr txBox="1"/>
          <p:nvPr/>
        </p:nvSpPr>
        <p:spPr>
          <a:xfrm>
            <a:off x="9858703" y="5843752"/>
            <a:ext cx="68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Davis</a:t>
            </a:r>
          </a:p>
        </p:txBody>
      </p:sp>
    </p:spTree>
    <p:extLst>
      <p:ext uri="{BB962C8B-B14F-4D97-AF65-F5344CB8AC3E}">
        <p14:creationId xmlns:p14="http://schemas.microsoft.com/office/powerpoint/2010/main" val="380934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4218"/>
          </a:xfrm>
        </p:spPr>
        <p:txBody>
          <a:bodyPr>
            <a:normAutofit fontScale="90000"/>
          </a:bodyPr>
          <a:lstStyle/>
          <a:p>
            <a:r>
              <a:rPr lang="en-US" dirty="0"/>
              <a:t>		Presidential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743"/>
            <a:ext cx="10515600" cy="529522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Johnson--Defend State’s Rights (not secession)</a:t>
            </a:r>
          </a:p>
          <a:p>
            <a:r>
              <a:rPr lang="en-US" dirty="0"/>
              <a:t>Rapid restoration:</a:t>
            </a:r>
          </a:p>
          <a:p>
            <a:pPr lvl="1"/>
            <a:r>
              <a:rPr lang="en-US" dirty="0"/>
              <a:t>States renounce secession, ratify </a:t>
            </a:r>
          </a:p>
          <a:p>
            <a:pPr marL="457200" lvl="1" indent="0">
              <a:buNone/>
            </a:pPr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amendment, 	</a:t>
            </a:r>
          </a:p>
          <a:p>
            <a:pPr lvl="1"/>
            <a:r>
              <a:rPr lang="en-US" dirty="0"/>
              <a:t>pardon ex-rebels</a:t>
            </a:r>
          </a:p>
          <a:p>
            <a:pPr lvl="1"/>
            <a:r>
              <a:rPr lang="en-US" dirty="0"/>
              <a:t>returned confiscated/abandoned land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Southern delegates resist</a:t>
            </a:r>
          </a:p>
          <a:p>
            <a:pPr lvl="1"/>
            <a:r>
              <a:rPr lang="en-US" dirty="0"/>
              <a:t>Est. Black Codes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27" y="2562865"/>
            <a:ext cx="3995759" cy="39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6314"/>
            <a:ext cx="10515600" cy="612865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Congressional Reconstruction: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Amend constitution; federal military intervention; </a:t>
            </a:r>
          </a:p>
          <a:p>
            <a:pPr marL="914400" lvl="2" indent="0">
              <a:buNone/>
            </a:pPr>
            <a:r>
              <a:rPr lang="en-US" dirty="0"/>
              <a:t>    and Impeachment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Congress pass Civil Rights’ Act of 1866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amendment:</a:t>
            </a:r>
          </a:p>
          <a:p>
            <a:pPr lvl="3"/>
            <a:r>
              <a:rPr lang="en-US" dirty="0"/>
              <a:t>“due process of law”</a:t>
            </a:r>
          </a:p>
          <a:p>
            <a:pPr lvl="3"/>
            <a:r>
              <a:rPr lang="en-US" dirty="0"/>
              <a:t>“equal protection of the laws”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r>
              <a:rPr lang="en-US" dirty="0"/>
              <a:t>Woman’s suffrage?</a:t>
            </a:r>
          </a:p>
          <a:p>
            <a:pPr lvl="3"/>
            <a:r>
              <a:rPr lang="en-US" dirty="0"/>
              <a:t>Elizabeth Cady Stanton and Susan B. Anthony </a:t>
            </a:r>
          </a:p>
          <a:p>
            <a:pPr lvl="3"/>
            <a:r>
              <a:rPr lang="en-US" dirty="0"/>
              <a:t>Est. American Equal Rights Association (1866)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551" y="1611642"/>
            <a:ext cx="4038404" cy="3305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0" y="5366657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Stanton </a:t>
            </a:r>
            <a:r>
              <a:rPr lang="en-US"/>
              <a:t>and Anthony</a:t>
            </a:r>
          </a:p>
        </p:txBody>
      </p:sp>
    </p:spTree>
    <p:extLst>
      <p:ext uri="{BB962C8B-B14F-4D97-AF65-F5344CB8AC3E}">
        <p14:creationId xmlns:p14="http://schemas.microsoft.com/office/powerpoint/2010/main" val="83951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0229"/>
            <a:ext cx="10515600" cy="5436734"/>
          </a:xfrm>
        </p:spPr>
        <p:txBody>
          <a:bodyPr/>
          <a:lstStyle/>
          <a:p>
            <a:r>
              <a:rPr lang="en-US" dirty="0"/>
              <a:t> Johnson Resists </a:t>
            </a:r>
            <a:r>
              <a:rPr lang="en-US" dirty="0" err="1"/>
              <a:t>Repubs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Mob Violence: New Orleans; Memphis</a:t>
            </a:r>
          </a:p>
          <a:p>
            <a:pPr lvl="1"/>
            <a:r>
              <a:rPr lang="en-US" dirty="0"/>
              <a:t>1866 But </a:t>
            </a:r>
            <a:r>
              <a:rPr lang="en-US" dirty="0" err="1"/>
              <a:t>Repubs</a:t>
            </a:r>
            <a:r>
              <a:rPr lang="en-US" dirty="0"/>
              <a:t> victory in elections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Radical Reconstruction:</a:t>
            </a:r>
          </a:p>
          <a:p>
            <a:pPr lvl="1"/>
            <a:r>
              <a:rPr lang="en-US" dirty="0"/>
              <a:t>	led by Charles Sumner (Mass); </a:t>
            </a:r>
          </a:p>
          <a:p>
            <a:pPr marL="457200" lvl="1" indent="0">
              <a:buNone/>
            </a:pPr>
            <a:r>
              <a:rPr lang="en-US" dirty="0"/>
              <a:t>       Thaddeus Stevens (Penn)</a:t>
            </a:r>
          </a:p>
          <a:p>
            <a:pPr lvl="1"/>
            <a:r>
              <a:rPr lang="en-US" dirty="0"/>
              <a:t>	14</a:t>
            </a:r>
            <a:r>
              <a:rPr lang="en-US" baseline="30000" dirty="0"/>
              <a:t>th</a:t>
            </a:r>
            <a:r>
              <a:rPr lang="en-US" dirty="0"/>
              <a:t> amend refused in South (except TN)</a:t>
            </a:r>
          </a:p>
          <a:p>
            <a:pPr lvl="1"/>
            <a:r>
              <a:rPr lang="en-US" dirty="0"/>
              <a:t>	Military Reconstruction Act (Mar, 1867)</a:t>
            </a:r>
          </a:p>
          <a:p>
            <a:pPr marL="457200" lvl="1" indent="0">
              <a:buNone/>
            </a:pPr>
            <a:r>
              <a:rPr lang="en-US" dirty="0"/>
              <a:t>		5 military districts (union generals)</a:t>
            </a:r>
          </a:p>
          <a:p>
            <a:pPr marL="457200" lvl="1" indent="0">
              <a:buNone/>
            </a:pPr>
            <a:r>
              <a:rPr lang="en-US" dirty="0"/>
              <a:t>		new state constitutions require:</a:t>
            </a:r>
          </a:p>
          <a:p>
            <a:pPr marL="457200" lvl="1" indent="0">
              <a:buNone/>
            </a:pPr>
            <a:r>
              <a:rPr lang="en-US" dirty="0"/>
              <a:t>		      black suffrage; ratify 14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487" y="870857"/>
            <a:ext cx="3075484" cy="4212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5171" y="5214257"/>
            <a:ext cx="233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Thaddeus Stevens</a:t>
            </a:r>
          </a:p>
        </p:txBody>
      </p:sp>
    </p:spTree>
    <p:extLst>
      <p:ext uri="{BB962C8B-B14F-4D97-AF65-F5344CB8AC3E}">
        <p14:creationId xmlns:p14="http://schemas.microsoft.com/office/powerpoint/2010/main" val="168803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53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162989"/>
          </a:xfrm>
        </p:spPr>
        <p:txBody>
          <a:bodyPr/>
          <a:lstStyle/>
          <a:p>
            <a:r>
              <a:rPr lang="en-US" dirty="0"/>
              <a:t>Veto (overrode by Congress)</a:t>
            </a:r>
          </a:p>
          <a:p>
            <a:r>
              <a:rPr lang="en-US" dirty="0"/>
              <a:t>Freedmen--Ballot and equal rights, but not land</a:t>
            </a:r>
          </a:p>
          <a:p>
            <a:endParaRPr lang="en-US" dirty="0"/>
          </a:p>
          <a:p>
            <a:r>
              <a:rPr lang="en-US" dirty="0"/>
              <a:t>Impeachment </a:t>
            </a:r>
          </a:p>
          <a:p>
            <a:pPr lvl="1"/>
            <a:r>
              <a:rPr lang="en-US" dirty="0"/>
              <a:t>Pardons; replace generals; attack Freedman’s Bureau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Aug, 1867 Edwin M. Stanton (sec of War) suspended</a:t>
            </a:r>
          </a:p>
          <a:p>
            <a:pPr lvl="1"/>
            <a:r>
              <a:rPr lang="en-US" dirty="0"/>
              <a:t>Tenure of Office Act (defiance of act)</a:t>
            </a:r>
          </a:p>
          <a:p>
            <a:pPr lvl="1"/>
            <a:r>
              <a:rPr lang="en-US" dirty="0"/>
              <a:t>House impeach; senate try</a:t>
            </a:r>
          </a:p>
          <a:p>
            <a:pPr lvl="1"/>
            <a:r>
              <a:rPr lang="en-US" dirty="0"/>
              <a:t>Supreme Court Justice (Salmon Chase) preside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vote short</a:t>
            </a:r>
          </a:p>
          <a:p>
            <a:pPr lvl="1"/>
            <a:r>
              <a:rPr lang="en-US" dirty="0"/>
              <a:t>Truce (10 months remaining)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46" y="836838"/>
            <a:ext cx="3467100" cy="517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7057" y="6008914"/>
            <a:ext cx="271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Summons of Impeachment</a:t>
            </a:r>
          </a:p>
        </p:txBody>
      </p:sp>
    </p:spTree>
    <p:extLst>
      <p:ext uri="{BB962C8B-B14F-4D97-AF65-F5344CB8AC3E}">
        <p14:creationId xmlns:p14="http://schemas.microsoft.com/office/powerpoint/2010/main" val="108083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/>
          </a:bodyPr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pPr lvl="1"/>
            <a:r>
              <a:rPr lang="en-US" dirty="0"/>
              <a:t>Men right to vote nationally</a:t>
            </a:r>
          </a:p>
          <a:p>
            <a:pPr lvl="1"/>
            <a:r>
              <a:rPr lang="en-US" dirty="0"/>
              <a:t>Ratified Mar, 1870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Violence in the South: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/>
            <a:r>
              <a:rPr lang="en-US" dirty="0"/>
              <a:t> led to rise of Rep party (South)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Inc. Enfranchised freedmen; Carpetbaggers; </a:t>
            </a:r>
          </a:p>
          <a:p>
            <a:pPr marL="457200" lvl="1" indent="0">
              <a:buNone/>
            </a:pPr>
            <a:r>
              <a:rPr lang="en-US" dirty="0"/>
              <a:t>and Scalawags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Klu</a:t>
            </a:r>
            <a:r>
              <a:rPr lang="en-US" dirty="0"/>
              <a:t> Klux Klan (TN, 1866)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86" y="1055914"/>
            <a:ext cx="4899859" cy="4955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6176963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Harper’s Weekly, 1868</a:t>
            </a:r>
          </a:p>
        </p:txBody>
      </p:sp>
    </p:spTree>
    <p:extLst>
      <p:ext uri="{BB962C8B-B14F-4D97-AF65-F5344CB8AC3E}">
        <p14:creationId xmlns:p14="http://schemas.microsoft.com/office/powerpoint/2010/main" val="11005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8086"/>
            <a:ext cx="10515600" cy="57088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Jim Crow (segregation)</a:t>
            </a:r>
          </a:p>
          <a:p>
            <a:r>
              <a:rPr lang="en-US" dirty="0"/>
              <a:t>Sharecropping</a:t>
            </a:r>
          </a:p>
          <a:p>
            <a:endParaRPr lang="en-US" dirty="0"/>
          </a:p>
          <a:p>
            <a:r>
              <a:rPr lang="en-US" dirty="0"/>
              <a:t>Ulysses S. Grant </a:t>
            </a:r>
            <a:r>
              <a:rPr lang="en-US" dirty="0" err="1"/>
              <a:t>pres</a:t>
            </a:r>
            <a:r>
              <a:rPr lang="en-US" dirty="0"/>
              <a:t> in 1869; re-elected 1872</a:t>
            </a:r>
          </a:p>
          <a:p>
            <a:pPr marL="0" indent="0">
              <a:buNone/>
            </a:pPr>
            <a:r>
              <a:rPr lang="en-US" dirty="0"/>
              <a:t>	Scandals and economic depression (1873)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 err="1"/>
              <a:t>Klu</a:t>
            </a:r>
            <a:r>
              <a:rPr lang="en-US" dirty="0"/>
              <a:t> Klux Clan Act, 1871 </a:t>
            </a:r>
          </a:p>
          <a:p>
            <a:pPr marL="0" indent="0">
              <a:buNone/>
            </a:pPr>
            <a:r>
              <a:rPr lang="en-US" dirty="0"/>
              <a:t>	(protect </a:t>
            </a:r>
            <a:r>
              <a:rPr lang="en-US" dirty="0" err="1"/>
              <a:t>repubs</a:t>
            </a:r>
            <a:r>
              <a:rPr lang="en-US" dirty="0"/>
              <a:t> in South)</a:t>
            </a:r>
          </a:p>
          <a:p>
            <a:endParaRPr lang="en-US" dirty="0"/>
          </a:p>
          <a:p>
            <a:r>
              <a:rPr lang="en-US" dirty="0"/>
              <a:t>Civil Rights’ Act of 1875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3" y="832110"/>
            <a:ext cx="3526971" cy="470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4914" y="5638800"/>
            <a:ext cx="122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Pres. Grant</a:t>
            </a:r>
          </a:p>
        </p:txBody>
      </p:sp>
    </p:spTree>
    <p:extLst>
      <p:ext uri="{BB962C8B-B14F-4D97-AF65-F5344CB8AC3E}">
        <p14:creationId xmlns:p14="http://schemas.microsoft.com/office/powerpoint/2010/main" val="1367153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68086"/>
            <a:ext cx="11075377" cy="617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Redeemer Counter-rev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Polarize parties Dem v. Rep (race and </a:t>
            </a:r>
          </a:p>
          <a:p>
            <a:pPr marL="457200" lvl="1" indent="0">
              <a:buNone/>
            </a:pPr>
            <a:r>
              <a:rPr lang="en-US" dirty="0"/>
              <a:t>economic hardship, esp. farmers)</a:t>
            </a:r>
          </a:p>
          <a:p>
            <a:pPr lvl="1"/>
            <a:endParaRPr lang="en-US"/>
          </a:p>
          <a:p>
            <a:pPr lvl="1"/>
            <a:r>
              <a:rPr lang="en-US"/>
              <a:t>Terrorism </a:t>
            </a:r>
            <a:r>
              <a:rPr lang="en-US" dirty="0"/>
              <a:t>(towards Black Republicans)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/>
              <a:t>Eg.</a:t>
            </a:r>
            <a:r>
              <a:rPr lang="en-US" dirty="0"/>
              <a:t> Colfax Massacre (1873); LA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Democrats regain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Carl Schurz  “A Revolution but half accomplished”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70" y="681037"/>
            <a:ext cx="3516831" cy="5310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41CA7-8908-A84E-A782-7047F3AC4478}"/>
              </a:ext>
            </a:extLst>
          </p:cNvPr>
          <p:cNvSpPr txBox="1"/>
          <p:nvPr/>
        </p:nvSpPr>
        <p:spPr>
          <a:xfrm>
            <a:off x="8924192" y="611065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Colfax Massacre</a:t>
            </a:r>
          </a:p>
        </p:txBody>
      </p:sp>
    </p:spTree>
    <p:extLst>
      <p:ext uri="{BB962C8B-B14F-4D97-AF65-F5344CB8AC3E}">
        <p14:creationId xmlns:p14="http://schemas.microsoft.com/office/powerpoint/2010/main" val="140855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EA38B2-4A2B-7F4D-A6DE-95578C7E0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55"/>
          <a:stretch/>
        </p:blipFill>
        <p:spPr>
          <a:xfrm>
            <a:off x="1675365" y="279400"/>
            <a:ext cx="9056038" cy="6426200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722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D434-D4B7-5A4E-81FE-D54712BF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5C20F-C084-1B40-8223-2AA100EE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4" y="749300"/>
            <a:ext cx="11328115" cy="566102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East:  </a:t>
            </a:r>
            <a:r>
              <a:rPr lang="en-US" dirty="0"/>
              <a:t>July, 1861—Manassas (Bull Run)</a:t>
            </a:r>
          </a:p>
          <a:p>
            <a:endParaRPr lang="en-US" dirty="0"/>
          </a:p>
          <a:p>
            <a:r>
              <a:rPr lang="en-US" dirty="0"/>
              <a:t>Gen. Robert E. Lee defends Richmond</a:t>
            </a:r>
          </a:p>
          <a:p>
            <a:endParaRPr lang="en-US" dirty="0"/>
          </a:p>
          <a:p>
            <a:r>
              <a:rPr lang="en-US" dirty="0"/>
              <a:t>Aug, 1862—2</a:t>
            </a:r>
            <a:r>
              <a:rPr lang="en-US" baseline="30000" dirty="0"/>
              <a:t>nd</a:t>
            </a:r>
            <a:r>
              <a:rPr lang="en-US" dirty="0"/>
              <a:t> Battle of Bull Run</a:t>
            </a:r>
          </a:p>
          <a:p>
            <a:endParaRPr lang="en-US" dirty="0"/>
          </a:p>
          <a:p>
            <a:r>
              <a:rPr lang="en-US" dirty="0"/>
              <a:t>Sept. 1862—Antietam (First Union Vic)</a:t>
            </a:r>
          </a:p>
          <a:p>
            <a:endParaRPr lang="en-US" dirty="0"/>
          </a:p>
          <a:p>
            <a:r>
              <a:rPr lang="en-US" dirty="0"/>
              <a:t>Dec, 1862—</a:t>
            </a:r>
            <a:r>
              <a:rPr lang="en-US" dirty="0" err="1"/>
              <a:t>Fredricksburg</a:t>
            </a:r>
            <a:r>
              <a:rPr lang="en-US" dirty="0"/>
              <a:t> (</a:t>
            </a:r>
            <a:r>
              <a:rPr lang="en-US" dirty="0" err="1"/>
              <a:t>confed</a:t>
            </a:r>
            <a:r>
              <a:rPr lang="en-US" dirty="0"/>
              <a:t>)</a:t>
            </a:r>
          </a:p>
          <a:p>
            <a:r>
              <a:rPr lang="en-US" dirty="0"/>
              <a:t>May, 1863 Chancellorsville (</a:t>
            </a:r>
            <a:r>
              <a:rPr lang="en-US" dirty="0" err="1"/>
              <a:t>confed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West:</a:t>
            </a:r>
            <a:r>
              <a:rPr lang="en-US" dirty="0"/>
              <a:t> Union Control Ohio, Miss, Missouri R. </a:t>
            </a:r>
          </a:p>
          <a:p>
            <a:endParaRPr lang="en-US" dirty="0"/>
          </a:p>
          <a:p>
            <a:r>
              <a:rPr lang="en-US" dirty="0"/>
              <a:t>Gen. Ulysses S. Grant victories Fort Henry; Fort Donelson</a:t>
            </a:r>
          </a:p>
          <a:p>
            <a:endParaRPr lang="en-US" dirty="0"/>
          </a:p>
          <a:p>
            <a:r>
              <a:rPr lang="en-US" dirty="0"/>
              <a:t>April, 1862 Shiloh (</a:t>
            </a:r>
            <a:r>
              <a:rPr lang="en-US" dirty="0" err="1"/>
              <a:t>Confeds</a:t>
            </a:r>
            <a:r>
              <a:rPr lang="en-US" dirty="0"/>
              <a:t> retreat)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464C4-7D15-414D-B41A-E67481C0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299" y="937764"/>
            <a:ext cx="2310289" cy="3088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B56BF-65B0-7040-9909-7E420F41A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70" y="772231"/>
            <a:ext cx="2487454" cy="4498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AE106-9672-8C47-98DC-78A3165D87B9}"/>
              </a:ext>
            </a:extLst>
          </p:cNvPr>
          <p:cNvSpPr txBox="1"/>
          <p:nvPr/>
        </p:nvSpPr>
        <p:spPr>
          <a:xfrm>
            <a:off x="6731000" y="4178300"/>
            <a:ext cx="120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Gen. Grant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229D9-5F9A-F74E-8CC9-50A21EE27663}"/>
              </a:ext>
            </a:extLst>
          </p:cNvPr>
          <p:cNvSpPr txBox="1"/>
          <p:nvPr/>
        </p:nvSpPr>
        <p:spPr>
          <a:xfrm>
            <a:off x="9664700" y="541020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Gen. Lee</a:t>
            </a:r>
          </a:p>
        </p:txBody>
      </p:sp>
    </p:spTree>
    <p:extLst>
      <p:ext uri="{BB962C8B-B14F-4D97-AF65-F5344CB8AC3E}">
        <p14:creationId xmlns:p14="http://schemas.microsoft.com/office/powerpoint/2010/main" val="328842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0E0A4-67E3-5E48-96B2-1FE73F9C2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04" b="77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59A5-E8CC-5A46-8959-8D1A4623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06F8-3EF7-CC4C-A0D4-6AD82D25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476"/>
            <a:ext cx="10807700" cy="6764172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April, 1862—Adm. David G. Farragut </a:t>
            </a:r>
          </a:p>
          <a:p>
            <a:pPr marL="0" indent="0">
              <a:buNone/>
            </a:pPr>
            <a:r>
              <a:rPr lang="en-US" sz="7200" dirty="0"/>
              <a:t>captures New Orleans (Union)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Grant victorious at Vicksburg, MS; Port Hudson, LA</a:t>
            </a:r>
          </a:p>
          <a:p>
            <a:r>
              <a:rPr lang="en-US" sz="7200" dirty="0"/>
              <a:t>Cut off LA; AR; TX from East of Miss R.</a:t>
            </a:r>
          </a:p>
          <a:p>
            <a:endParaRPr lang="en-US" sz="7200" dirty="0"/>
          </a:p>
          <a:p>
            <a:r>
              <a:rPr lang="en-US" sz="7200" dirty="0"/>
              <a:t>July 1, 1863—Gettysburg, PA</a:t>
            </a:r>
          </a:p>
          <a:p>
            <a:r>
              <a:rPr lang="en-US" sz="7200" dirty="0" err="1"/>
              <a:t>Confeds</a:t>
            </a:r>
            <a:r>
              <a:rPr lang="en-US" sz="7200" dirty="0"/>
              <a:t> retreat</a:t>
            </a:r>
          </a:p>
          <a:p>
            <a:r>
              <a:rPr lang="en-US" sz="7200" dirty="0"/>
              <a:t>Grant offensive in VA</a:t>
            </a:r>
          </a:p>
          <a:p>
            <a:r>
              <a:rPr lang="en-US" sz="7200" dirty="0"/>
              <a:t>June, 1864—Petersburg victory</a:t>
            </a:r>
          </a:p>
          <a:p>
            <a:endParaRPr lang="en-US" sz="7200" dirty="0"/>
          </a:p>
          <a:p>
            <a:r>
              <a:rPr lang="en-US" sz="7200" dirty="0"/>
              <a:t>Gen. William Tecumseh Sherman</a:t>
            </a:r>
          </a:p>
          <a:p>
            <a:r>
              <a:rPr lang="en-US" sz="7200" dirty="0"/>
              <a:t>July-Sept– Atlanta (GA)</a:t>
            </a:r>
          </a:p>
          <a:p>
            <a:r>
              <a:rPr lang="en-US" sz="7200" dirty="0"/>
              <a:t>“March to the Sea” –300 miles</a:t>
            </a:r>
          </a:p>
          <a:p>
            <a:r>
              <a:rPr lang="en-US" sz="7200" dirty="0"/>
              <a:t>Dec, 1864—Savannah (GA)</a:t>
            </a:r>
          </a:p>
          <a:p>
            <a:r>
              <a:rPr lang="en-US" sz="7200" dirty="0"/>
              <a:t>Feb, 1865—Columbia (SC)</a:t>
            </a:r>
          </a:p>
          <a:p>
            <a:pPr marL="457200" lvl="1" indent="0">
              <a:buNone/>
            </a:pPr>
            <a:endParaRPr lang="en-US" sz="6800" dirty="0"/>
          </a:p>
          <a:p>
            <a:r>
              <a:rPr lang="en-US" sz="7200" dirty="0"/>
              <a:t>April 9, 1865– Lee surrenders to Grant</a:t>
            </a:r>
          </a:p>
          <a:p>
            <a:r>
              <a:rPr lang="en-US" sz="7200" dirty="0"/>
              <a:t>Appomattox Court House, VA</a:t>
            </a:r>
          </a:p>
          <a:p>
            <a:r>
              <a:rPr lang="en-US" sz="7200" dirty="0"/>
              <a:t>260,000 Confed dead; 360,000 Union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D1C37-E7FC-034D-9C72-7531C659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15" y="2054880"/>
            <a:ext cx="5935958" cy="40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3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314" y="252664"/>
            <a:ext cx="8120743" cy="465793"/>
          </a:xfrm>
        </p:spPr>
        <p:txBody>
          <a:bodyPr>
            <a:normAutofit fontScale="90000"/>
          </a:bodyPr>
          <a:lstStyle/>
          <a:p>
            <a:r>
              <a:rPr lang="en-US" dirty="0"/>
              <a:t>Reconstruction: 1863-77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412583"/>
            <a:ext cx="14189242" cy="2552020"/>
          </a:xfrm>
        </p:spPr>
        <p:txBody>
          <a:bodyPr/>
          <a:lstStyle/>
          <a:p>
            <a:r>
              <a:rPr lang="en-US" dirty="0"/>
              <a:t>1867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Free Slaves Voting for the first time (Harper’s Magazine)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ttps://upload.wikimedia.org/wikipedia/commons/d/d5/Waud_-_1867_-_The_First_V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63" y="802358"/>
            <a:ext cx="45815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2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9394371" cy="859970"/>
          </a:xfrm>
        </p:spPr>
        <p:txBody>
          <a:bodyPr/>
          <a:lstStyle/>
          <a:p>
            <a:r>
              <a:rPr lang="en-US" dirty="0"/>
              <a:t>Wartime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533515"/>
          </a:xfrm>
        </p:spPr>
        <p:txBody>
          <a:bodyPr/>
          <a:lstStyle/>
          <a:p>
            <a:r>
              <a:rPr lang="en-US" dirty="0"/>
              <a:t>President or Congress? </a:t>
            </a:r>
          </a:p>
          <a:p>
            <a:r>
              <a:rPr lang="en-US" dirty="0"/>
              <a:t>1863—Lincoln “Bind up the Nation’s Wounds”</a:t>
            </a:r>
          </a:p>
          <a:p>
            <a:r>
              <a:rPr lang="en-US" dirty="0"/>
              <a:t>Full pardon to rebels (property and political rights)</a:t>
            </a:r>
          </a:p>
          <a:p>
            <a:pPr lvl="2"/>
            <a:r>
              <a:rPr lang="en-US" dirty="0"/>
              <a:t>Who Renounce succession; accept emancipation</a:t>
            </a:r>
          </a:p>
          <a:p>
            <a:pPr lvl="2"/>
            <a:r>
              <a:rPr lang="en-US" dirty="0"/>
              <a:t>10% of state’s voting pop (oath of allegiance)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60" y="3145971"/>
            <a:ext cx="4418440" cy="3135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9743" y="6444343"/>
            <a:ext cx="136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Pres. Lincoln</a:t>
            </a:r>
          </a:p>
        </p:txBody>
      </p:sp>
    </p:spTree>
    <p:extLst>
      <p:ext uri="{BB962C8B-B14F-4D97-AF65-F5344CB8AC3E}">
        <p14:creationId xmlns:p14="http://schemas.microsoft.com/office/powerpoint/2010/main" val="202448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04800"/>
            <a:ext cx="10515600" cy="6032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April, 1865—Lincoln assassinated </a:t>
            </a:r>
          </a:p>
          <a:p>
            <a:pPr marL="457200" lvl="1" indent="0">
              <a:buNone/>
            </a:pPr>
            <a:r>
              <a:rPr lang="en-US" dirty="0"/>
              <a:t>	by John Wilkes Booth (Ford Theater)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VP Andrew Johnson (TN) and Presidential </a:t>
            </a:r>
          </a:p>
          <a:p>
            <a:pPr marL="457200" lvl="1" indent="0">
              <a:buNone/>
            </a:pPr>
            <a:r>
              <a:rPr lang="en-US" dirty="0"/>
              <a:t>	Reconstruction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Key issue: transition from slavery to free labor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09" y="867229"/>
            <a:ext cx="3434506" cy="4423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1371" y="5486400"/>
            <a:ext cx="146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Pres. Johnson</a:t>
            </a:r>
          </a:p>
        </p:txBody>
      </p:sp>
    </p:spTree>
    <p:extLst>
      <p:ext uri="{BB962C8B-B14F-4D97-AF65-F5344CB8AC3E}">
        <p14:creationId xmlns:p14="http://schemas.microsoft.com/office/powerpoint/2010/main" val="96454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53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2257"/>
            <a:ext cx="10515600" cy="5534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Federal gov’t provided hope:</a:t>
            </a:r>
          </a:p>
          <a:p>
            <a:pPr marL="0" indent="0">
              <a:buNone/>
            </a:pPr>
            <a:r>
              <a:rPr lang="en-US" dirty="0"/>
              <a:t>Mar, 1865, Freedman’s Bureau 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Provide food, clothing, 40 acre plots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67" y="2920861"/>
            <a:ext cx="4385272" cy="314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8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782</Words>
  <Application>Microsoft Macintosh PowerPoint</Application>
  <PresentationFormat>Widescreen</PresentationFormat>
  <Paragraphs>178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Civil War 1860-65</vt:lpstr>
      <vt:lpstr>PowerPoint Presentation</vt:lpstr>
      <vt:lpstr>PowerPoint Presentation</vt:lpstr>
      <vt:lpstr>PowerPoint Presentation</vt:lpstr>
      <vt:lpstr>PowerPoint Presentation</vt:lpstr>
      <vt:lpstr>Reconstruction: 1863-77</vt:lpstr>
      <vt:lpstr>Wartime Reconstruction</vt:lpstr>
      <vt:lpstr>PowerPoint Presentation</vt:lpstr>
      <vt:lpstr>PowerPoint Presentation</vt:lpstr>
      <vt:lpstr>  Presidential Reconstruction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1860-65</dc:title>
  <dc:creator>Kimberly Harrison</dc:creator>
  <cp:lastModifiedBy>Kimberly Harrison</cp:lastModifiedBy>
  <cp:revision>6</cp:revision>
  <dcterms:created xsi:type="dcterms:W3CDTF">2020-01-12T19:50:51Z</dcterms:created>
  <dcterms:modified xsi:type="dcterms:W3CDTF">2020-01-12T20:31:29Z</dcterms:modified>
</cp:coreProperties>
</file>